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Relationship Id="rId6" Type="http://schemas.openxmlformats.org/officeDocument/2006/relationships/image" Target="../media/image10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73588" y="-31937"/>
            <a:ext cx="17491176" cy="5207374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PANUJ HOŘE…"/>
          <p:cNvSpPr txBox="1"/>
          <p:nvPr/>
        </p:nvSpPr>
        <p:spPr>
          <a:xfrm>
            <a:off x="2507481" y="607789"/>
            <a:ext cx="4129038" cy="115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b="1" sz="5000">
                <a:solidFill>
                  <a:srgbClr val="FFFFFF"/>
                </a:solidFill>
              </a:defRPr>
            </a:pPr>
            <a:r>
              <a:t>PANUJ HOŘE</a:t>
            </a:r>
          </a:p>
          <a:p>
            <a:pPr algn="ctr">
              <a:defRPr b="1" sz="3000">
                <a:solidFill>
                  <a:srgbClr val="FFFFFF"/>
                </a:solidFill>
              </a:defRPr>
            </a:pPr>
            <a:r>
              <a:t>2024</a:t>
            </a:r>
          </a:p>
        </p:txBody>
      </p:sp>
      <p:sp>
        <p:nvSpPr>
          <p:cNvPr id="111" name="Projekt…"/>
          <p:cNvSpPr txBox="1"/>
          <p:nvPr/>
        </p:nvSpPr>
        <p:spPr>
          <a:xfrm>
            <a:off x="1385068" y="2427571"/>
            <a:ext cx="6373863" cy="195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  <a:defRPr b="1" sz="3000">
                <a:solidFill>
                  <a:srgbClr val="FFFFFF"/>
                </a:solidFill>
              </a:defRPr>
            </a:pPr>
            <a:r>
              <a:t>Projekt</a:t>
            </a:r>
          </a:p>
          <a:p>
            <a:pPr algn="ctr">
              <a:lnSpc>
                <a:spcPct val="120000"/>
              </a:lnSpc>
              <a:defRPr b="1" sz="5000">
                <a:solidFill>
                  <a:srgbClr val="FFFFFF"/>
                </a:solidFill>
              </a:defRPr>
            </a:pPr>
            <a:r>
              <a:t>ZEMNÍ TRAMPOLÍNA</a:t>
            </a:r>
          </a:p>
          <a:p>
            <a:pPr algn="ctr">
              <a:lnSpc>
                <a:spcPct val="120000"/>
              </a:lnSpc>
              <a:defRPr b="1" sz="4000">
                <a:solidFill>
                  <a:srgbClr val="FFFFFF"/>
                </a:solidFill>
              </a:defRPr>
            </a:pPr>
            <a:r>
              <a:t>Zelená hora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71298"/>
            <a:ext cx="9144001" cy="358676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Pokud by bylo potřeba vejít se přesně do 140 tisíc, existují alternativy.…"/>
          <p:cNvSpPr txBox="1"/>
          <p:nvPr/>
        </p:nvSpPr>
        <p:spPr>
          <a:xfrm>
            <a:off x="246649" y="4293842"/>
            <a:ext cx="8650701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t>Pokud by bylo potřeba vejít se přesně do 140 tisíc, existují alternativy.</a:t>
            </a:r>
          </a:p>
          <a:p>
            <a:pPr algn="ctr"/>
            <a:r>
              <a:t>Například místo kulaté trampolíny koupit hranatou. Nicméně kulatá je lepší na skákání i je estetičtější.</a:t>
            </a:r>
            <a:br/>
            <a:r>
              <a:t>Nebo koupit místo bezúdržbové nerezové houpačky dřevěnou.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5237" y="-80496"/>
            <a:ext cx="9494474" cy="5304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0537" y="1074654"/>
            <a:ext cx="1861076" cy="2401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2686" y="940964"/>
            <a:ext cx="1218801" cy="157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73588" y="-31937"/>
            <a:ext cx="17491176" cy="5207374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Bezpečnější oproti běžné zahradní trampolíně"/>
          <p:cNvSpPr txBox="1"/>
          <p:nvPr/>
        </p:nvSpPr>
        <p:spPr>
          <a:xfrm>
            <a:off x="348064" y="314236"/>
            <a:ext cx="8543155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Bezpečnější oproti běžné zahradní trampolíně</a:t>
            </a:r>
          </a:p>
        </p:txBody>
      </p:sp>
      <p:sp>
        <p:nvSpPr>
          <p:cNvPr id="119" name="Rounded Rectangle"/>
          <p:cNvSpPr/>
          <p:nvPr/>
        </p:nvSpPr>
        <p:spPr>
          <a:xfrm>
            <a:off x="300423" y="886985"/>
            <a:ext cx="8543154" cy="3949979"/>
          </a:xfrm>
          <a:prstGeom prst="roundRect">
            <a:avLst>
              <a:gd name="adj" fmla="val 581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0" name="Dítě nemůže vlézt pod trampolínu, na které někdo skáče.…"/>
          <p:cNvSpPr txBox="1"/>
          <p:nvPr/>
        </p:nvSpPr>
        <p:spPr>
          <a:xfrm>
            <a:off x="205512" y="1110023"/>
            <a:ext cx="8243263" cy="350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531394" indent="-150394" defTabSz="12700">
              <a:lnSpc>
                <a:spcPct val="12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Dítě nemůže vlézt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pod trampolínu</a:t>
            </a:r>
            <a:r>
              <a:t>, na které někdo skáče.</a:t>
            </a:r>
          </a:p>
          <a:p>
            <a:pPr lvl="1" marL="531394" indent="-150394" defTabSz="12700">
              <a:lnSpc>
                <a:spcPct val="12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Má kvalitní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ochranný límec který je pevně na místě a dostatečně silný.</a:t>
            </a:r>
            <a:r>
              <a:t> (Někdy jsou zahradní trampolíny zcela nechráněné, protože se například schovávají límce před sluncem a deštěm a mnoho jich je tak slabých že ani nedrží na místě a mezi pružiny se dostanou ruce nebo nohy. Zato veřejná trampolína má dvojitou ochranou - kvalitní pružiny ukryté pod ochranným límcem a systém pružinového napínání v nerezových pouzdrech).</a:t>
            </a:r>
          </a:p>
          <a:p>
            <a:pPr lvl="1" marL="531394" indent="-150394" defTabSz="12700">
              <a:lnSpc>
                <a:spcPct val="12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Nespadne z výšky</a:t>
            </a:r>
            <a:r>
              <a:t> (zapomenuté zapnutí zipu na ochranné síti, spadnutí mimo trampolínu a bouchnutí o konstrukci je dohromady 10% úrazů).</a:t>
            </a:r>
          </a:p>
          <a:p>
            <a:pPr lvl="1" marL="531394" indent="-150394" defTabSz="12700">
              <a:lnSpc>
                <a:spcPct val="12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Malý prostor na skákání přirozeně dětem ukazuje, aby skákalo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jen jedno dítě naráz</a:t>
            </a:r>
            <a:r>
              <a:t>. Zároveň je menší pravděpodobnost, že by se dítě pokoušelo o salta a přemety, protože malá trampolína nebude skákat tak vysoko.</a:t>
            </a:r>
          </a:p>
          <a:p>
            <a:pPr lvl="1" marL="531394" indent="-150394" defTabSz="12700">
              <a:lnSpc>
                <a:spcPct val="12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5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Tím eliminujeme rizikové faktory 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získáme pozitiva jako radost z pohybu, zlepšování fyzické kondice, koordinace pohybů a rovnováhy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73588" y="-31937"/>
            <a:ext cx="17491176" cy="520737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Rozdíly v bezpečnosti"/>
          <p:cNvSpPr txBox="1"/>
          <p:nvPr/>
        </p:nvSpPr>
        <p:spPr>
          <a:xfrm>
            <a:off x="2575631" y="610340"/>
            <a:ext cx="3992738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Rozdíly v bezpečnosti</a:t>
            </a:r>
          </a:p>
        </p:txBody>
      </p:sp>
      <p:sp>
        <p:nvSpPr>
          <p:cNvPr id="124" name="Rounded Rectangle"/>
          <p:cNvSpPr/>
          <p:nvPr/>
        </p:nvSpPr>
        <p:spPr>
          <a:xfrm>
            <a:off x="756353" y="1160199"/>
            <a:ext cx="7631294" cy="3677801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2905" y="1464326"/>
            <a:ext cx="2302161" cy="3069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188" y="1396554"/>
            <a:ext cx="4088732" cy="3069547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vs"/>
          <p:cNvSpPr txBox="1"/>
          <p:nvPr/>
        </p:nvSpPr>
        <p:spPr>
          <a:xfrm>
            <a:off x="5172062" y="2721659"/>
            <a:ext cx="520701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/>
            </a:lvl1pPr>
          </a:lstStyle>
          <a:p>
            <a:pPr/>
            <a:r>
              <a:t>vs</a:t>
            </a:r>
          </a:p>
        </p:txBody>
      </p:sp>
      <p:sp>
        <p:nvSpPr>
          <p:cNvPr id="128" name="Odhalené pružiny"/>
          <p:cNvSpPr txBox="1"/>
          <p:nvPr/>
        </p:nvSpPr>
        <p:spPr>
          <a:xfrm>
            <a:off x="2275910" y="2863554"/>
            <a:ext cx="1008175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>
                <a:solidFill>
                  <a:srgbClr val="FF2404"/>
                </a:solidFill>
              </a:defRPr>
            </a:lvl1pPr>
          </a:lstStyle>
          <a:p>
            <a:pPr/>
            <a:r>
              <a:t>Odhalené pružiny</a:t>
            </a:r>
          </a:p>
        </p:txBody>
      </p:sp>
      <p:sp>
        <p:nvSpPr>
          <p:cNvPr id="129" name="Nesmyslně tenký límec"/>
          <p:cNvSpPr txBox="1"/>
          <p:nvPr/>
        </p:nvSpPr>
        <p:spPr>
          <a:xfrm>
            <a:off x="1233527" y="3560085"/>
            <a:ext cx="1318358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>
                <a:solidFill>
                  <a:srgbClr val="FF2404"/>
                </a:solidFill>
              </a:defRPr>
            </a:lvl1pPr>
          </a:lstStyle>
          <a:p>
            <a:pPr/>
            <a:r>
              <a:t>Nesmyslně tenký límec</a:t>
            </a:r>
          </a:p>
        </p:txBody>
      </p:sp>
      <p:sp>
        <p:nvSpPr>
          <p:cNvPr id="130" name="Riziko dítěte pod trampolínou"/>
          <p:cNvSpPr txBox="1"/>
          <p:nvPr/>
        </p:nvSpPr>
        <p:spPr>
          <a:xfrm>
            <a:off x="1566668" y="4017715"/>
            <a:ext cx="1664632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>
                <a:solidFill>
                  <a:srgbClr val="FF2404"/>
                </a:solidFill>
              </a:defRPr>
            </a:lvl1pPr>
          </a:lstStyle>
          <a:p>
            <a:pPr/>
            <a:r>
              <a:t>Riziko dítěte pod trampolínou</a:t>
            </a:r>
          </a:p>
        </p:txBody>
      </p:sp>
      <p:sp>
        <p:nvSpPr>
          <p:cNvPr id="131" name="Bouchnutí o konstrukci"/>
          <p:cNvSpPr txBox="1"/>
          <p:nvPr/>
        </p:nvSpPr>
        <p:spPr>
          <a:xfrm>
            <a:off x="2408793" y="2330707"/>
            <a:ext cx="129752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>
                <a:solidFill>
                  <a:srgbClr val="FF2404"/>
                </a:solidFill>
              </a:defRPr>
            </a:lvl1pPr>
          </a:lstStyle>
          <a:p>
            <a:pPr/>
            <a:r>
              <a:t>Bouchnutí o konstrukci</a:t>
            </a:r>
          </a:p>
        </p:txBody>
      </p:sp>
      <p:sp>
        <p:nvSpPr>
          <p:cNvPr id="132" name="Nezapnutý zip na síti =&gt;…"/>
          <p:cNvSpPr txBox="1"/>
          <p:nvPr/>
        </p:nvSpPr>
        <p:spPr>
          <a:xfrm>
            <a:off x="3589156" y="2704967"/>
            <a:ext cx="1431343" cy="27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sz="1000">
                <a:solidFill>
                  <a:srgbClr val="FF2404"/>
                </a:solidFill>
              </a:defRPr>
            </a:pPr>
            <a:r>
              <a:t>Nezapnutý zip na síti =&gt;</a:t>
            </a:r>
          </a:p>
          <a:p>
            <a:pPr algn="ctr">
              <a:defRPr sz="1000">
                <a:solidFill>
                  <a:srgbClr val="FF2404"/>
                </a:solidFill>
              </a:defRPr>
            </a:pPr>
            <a:r>
              <a:t>vylítnutí mimo trampolínu</a:t>
            </a:r>
          </a:p>
        </p:txBody>
      </p:sp>
      <p:sp>
        <p:nvSpPr>
          <p:cNvPr id="133" name="Více dětí na trampolíně najednou"/>
          <p:cNvSpPr txBox="1"/>
          <p:nvPr/>
        </p:nvSpPr>
        <p:spPr>
          <a:xfrm>
            <a:off x="3119512" y="3436654"/>
            <a:ext cx="188371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>
                <a:solidFill>
                  <a:srgbClr val="FF2404"/>
                </a:solidFill>
              </a:defRPr>
            </a:lvl1pPr>
          </a:lstStyle>
          <a:p>
            <a:pPr/>
            <a:r>
              <a:t>Více dětí na trampolíně najednou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41143" y="1150109"/>
            <a:ext cx="1785550" cy="1785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73588" y="-31937"/>
            <a:ext cx="17491176" cy="5207374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Další výhody oproti…"/>
          <p:cNvSpPr txBox="1"/>
          <p:nvPr/>
        </p:nvSpPr>
        <p:spPr>
          <a:xfrm>
            <a:off x="2307507" y="770840"/>
            <a:ext cx="8543154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b="1" sz="2500">
                <a:solidFill>
                  <a:srgbClr val="FFFFFF"/>
                </a:solidFill>
              </a:defRPr>
            </a:pPr>
            <a:r>
              <a:t>Další výhody oproti</a:t>
            </a:r>
          </a:p>
          <a:p>
            <a:pPr algn="ctr">
              <a:defRPr b="1" sz="2500">
                <a:solidFill>
                  <a:srgbClr val="FFFFFF"/>
                </a:solidFill>
              </a:defRPr>
            </a:pPr>
            <a:r>
              <a:t>běžné zahradní trampolíně</a:t>
            </a:r>
          </a:p>
        </p:txBody>
      </p:sp>
      <p:sp>
        <p:nvSpPr>
          <p:cNvPr id="138" name="Rounded Rectangle"/>
          <p:cNvSpPr/>
          <p:nvPr/>
        </p:nvSpPr>
        <p:spPr>
          <a:xfrm>
            <a:off x="300423" y="432209"/>
            <a:ext cx="3737502" cy="4404755"/>
          </a:xfrm>
          <a:prstGeom prst="roundRect">
            <a:avLst>
              <a:gd name="adj" fmla="val 614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9" name="Odolná i protiskluzová, dítě může mít…"/>
          <p:cNvSpPr txBox="1"/>
          <p:nvPr/>
        </p:nvSpPr>
        <p:spPr>
          <a:xfrm>
            <a:off x="450369" y="851899"/>
            <a:ext cx="3437611" cy="3565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0684" indent="-260684" defTabSz="12700">
              <a:lnSpc>
                <a:spcPct val="12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Odolná i protiskluzová, dítě může mít</a:t>
            </a:r>
          </a:p>
          <a:p>
            <a:pPr lvl="1" indent="228600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na nohou boty a nemusí se přezouvat</a:t>
            </a:r>
          </a:p>
          <a:p>
            <a:pPr lvl="1" indent="228600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marL="260684" indent="-260684" defTabSz="12700">
              <a:lnSpc>
                <a:spcPct val="12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Veřejná trampolína nezabírá místo</a:t>
            </a:r>
          </a:p>
          <a:p>
            <a:pPr lvl="1" indent="228600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na zahradách rodinných domů, </a:t>
            </a:r>
          </a:p>
          <a:p>
            <a:pPr lvl="1" indent="228600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děti i rodiče tak mají na svých zahradách </a:t>
            </a:r>
          </a:p>
          <a:p>
            <a:pPr lvl="1" indent="228600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více místa na jiné aktivity</a:t>
            </a:r>
          </a:p>
          <a:p>
            <a:pPr lvl="1" indent="228600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marL="260684" indent="-260684" defTabSz="12700">
              <a:lnSpc>
                <a:spcPct val="12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Bezúdržbová, celoroční</a:t>
            </a:r>
          </a:p>
          <a:p>
            <a:pPr lvl="1" indent="228600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odolná vůči dešti i slunci</a:t>
            </a:r>
          </a:p>
          <a:p>
            <a:pPr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marL="260684" indent="-260684" defTabSz="12700">
              <a:lnSpc>
                <a:spcPct val="12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Děti se tu mohou setkávat s kamarády</a:t>
            </a:r>
          </a:p>
          <a:p>
            <a:pPr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marL="260684" indent="-260684" defTabSz="12700">
              <a:lnSpc>
                <a:spcPct val="12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Nová prostředí děti motivují k objevování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1012" y="1907775"/>
            <a:ext cx="4596144" cy="2567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73588" y="-31937"/>
            <a:ext cx="17491176" cy="5207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0272" y="-659978"/>
            <a:ext cx="6463456" cy="6463456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Houpačka a trampolína dává dítěti pocit svobody a volnosti, proto se krásně hodí do otevřeného prostoru s krásným výhledem."/>
          <p:cNvSpPr txBox="1"/>
          <p:nvPr/>
        </p:nvSpPr>
        <p:spPr>
          <a:xfrm>
            <a:off x="741318" y="278078"/>
            <a:ext cx="7661364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/>
            </a:lvl1pPr>
          </a:lstStyle>
          <a:p>
            <a:pPr/>
            <a:r>
              <a:t>Houpačka a trampolína dává dítěti pocit svobody a volnosti, proto se krásně hodí do otevřeného prostoru s krásným výhledem.</a:t>
            </a:r>
          </a:p>
        </p:txBody>
      </p:sp>
      <p:sp>
        <p:nvSpPr>
          <p:cNvPr id="145" name="Na Žižkově i ve Vnitřním Městě chybí houpačka pro malé děti, kterou děti tolik milují, protože se mohou hodně houpat s větrem ve vlasech a přitom se cítit bezpečně."/>
          <p:cNvSpPr txBox="1"/>
          <p:nvPr/>
        </p:nvSpPr>
        <p:spPr>
          <a:xfrm>
            <a:off x="462034" y="4395603"/>
            <a:ext cx="8219932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/>
            </a:lvl1pPr>
          </a:lstStyle>
          <a:p>
            <a:pPr/>
            <a:r>
              <a:t>Na Žižkově i ve Vnitřním Městě chybí houpačka pro malé děti, kterou děti tolik milují, protože se mohou hodně houpat s větrem ve vlasech a přitom se cítit bezpečně.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9559" y="-10804"/>
            <a:ext cx="9406442" cy="516510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Rectangle"/>
          <p:cNvSpPr/>
          <p:nvPr/>
        </p:nvSpPr>
        <p:spPr>
          <a:xfrm>
            <a:off x="6019485" y="3006874"/>
            <a:ext cx="4044665" cy="2716829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" name="Důvody pro výběr této lokality"/>
          <p:cNvSpPr txBox="1"/>
          <p:nvPr/>
        </p:nvSpPr>
        <p:spPr>
          <a:xfrm>
            <a:off x="6165260" y="3279022"/>
            <a:ext cx="2743790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500"/>
            </a:lvl1pPr>
          </a:lstStyle>
          <a:p>
            <a:pPr/>
            <a:r>
              <a:t>Důvody pro výběr této lokality</a:t>
            </a:r>
          </a:p>
        </p:txBody>
      </p:sp>
      <p:sp>
        <p:nvSpPr>
          <p:cNvPr id="150" name="Blízko k mateřské škole,…"/>
          <p:cNvSpPr txBox="1"/>
          <p:nvPr/>
        </p:nvSpPr>
        <p:spPr>
          <a:xfrm>
            <a:off x="6269591" y="3624093"/>
            <a:ext cx="2535128" cy="1634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260684" indent="-260684" defTabSz="12700">
              <a:lnSpc>
                <a:spcPct val="15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Blízko k mateřské škole,</a:t>
            </a:r>
          </a:p>
          <a:p>
            <a:pPr lvl="1" indent="228600" defTabSz="12700"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základní škole a gymnáziu</a:t>
            </a:r>
          </a:p>
          <a:p>
            <a:pPr marL="260684" indent="-260684" defTabSz="12700">
              <a:lnSpc>
                <a:spcPct val="15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První veřejná trampolína v Kutné Hoře</a:t>
            </a:r>
          </a:p>
          <a:p>
            <a:pPr marL="260684" indent="-260684" defTabSz="12700">
              <a:lnSpc>
                <a:spcPct val="15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Bezpečné klidné prostředí bez aut,</a:t>
            </a:r>
          </a:p>
          <a:p>
            <a:pPr lvl="1" indent="228600" defTabSz="12700"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čistý vzduch, krásný výhled</a:t>
            </a:r>
          </a:p>
          <a:p>
            <a:pPr marL="260684" indent="-260684" defTabSz="12700">
              <a:lnSpc>
                <a:spcPct val="150000"/>
              </a:lnSpc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Potenciál pro budoucí rozšíření hřiště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906" y="-419968"/>
            <a:ext cx="11006828" cy="8255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7357" y="3829539"/>
            <a:ext cx="2122713" cy="1415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7383" y="-1177940"/>
            <a:ext cx="3782661" cy="4146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9178" y="2814908"/>
            <a:ext cx="719071" cy="989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2208" y="927129"/>
            <a:ext cx="4262385" cy="4262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783" y="-895337"/>
            <a:ext cx="9245566" cy="693417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Oval"/>
          <p:cNvSpPr/>
          <p:nvPr/>
        </p:nvSpPr>
        <p:spPr>
          <a:xfrm>
            <a:off x="965908" y="4025350"/>
            <a:ext cx="7212184" cy="1014404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" name="Děkujeme za pozornost.…"/>
          <p:cNvSpPr txBox="1"/>
          <p:nvPr/>
        </p:nvSpPr>
        <p:spPr>
          <a:xfrm>
            <a:off x="2755006" y="4178093"/>
            <a:ext cx="3633987" cy="785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b="1" sz="2800">
                <a:latin typeface="Calibri"/>
                <a:ea typeface="Calibri"/>
                <a:cs typeface="Calibri"/>
                <a:sym typeface="Calibri"/>
              </a:defRPr>
            </a:pPr>
            <a:r>
              <a:t> Děkujeme za pozornost.</a:t>
            </a:r>
          </a:p>
          <a:p>
            <a:pPr algn="ctr">
              <a:defRPr b="1" sz="2800">
                <a:latin typeface="Calibri"/>
                <a:ea typeface="Calibri"/>
                <a:cs typeface="Calibri"/>
                <a:sym typeface="Calibri"/>
              </a:defRPr>
            </a:pPr>
            <a:r>
              <a:t>Kuťákovi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4311" y="627324"/>
            <a:ext cx="5064940" cy="327121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Krásný výhled do krajiny!"/>
          <p:cNvSpPr txBox="1"/>
          <p:nvPr/>
        </p:nvSpPr>
        <p:spPr>
          <a:xfrm>
            <a:off x="3153891" y="242122"/>
            <a:ext cx="2836218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Krásný výhled do krajiny!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